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83" r:id="rId11"/>
    <p:sldId id="265" r:id="rId12"/>
    <p:sldId id="268" r:id="rId13"/>
    <p:sldId id="266" r:id="rId14"/>
    <p:sldId id="267" r:id="rId15"/>
    <p:sldId id="269" r:id="rId16"/>
    <p:sldId id="270" r:id="rId17"/>
    <p:sldId id="271" r:id="rId18"/>
    <p:sldId id="273" r:id="rId19"/>
    <p:sldId id="272" r:id="rId20"/>
    <p:sldId id="274" r:id="rId21"/>
    <p:sldId id="276" r:id="rId22"/>
    <p:sldId id="275" r:id="rId23"/>
    <p:sldId id="278" r:id="rId24"/>
    <p:sldId id="277" r:id="rId25"/>
    <p:sldId id="279" r:id="rId26"/>
    <p:sldId id="281" r:id="rId27"/>
    <p:sldId id="280" r:id="rId28"/>
    <p:sldId id="282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  <p:embeddedFont>
      <p:font typeface="배스킨라빈스 R" panose="02020603020101020101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71AEA-13B3-5351-9317-8BBD581CA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067F15-D296-AAFD-828F-3D72CEAC0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9ABB8-E87D-EDB6-B22E-34E3229D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CEA64-A861-F935-017E-32DEC1C0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92D4F-B8A5-96B9-B11C-6EB80BED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2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D587E-893E-1DBF-B519-26A8C3AD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780F0-DDBB-BC25-F72D-B74BDAF61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6F9F65-0A26-CE89-F700-E9BA4F47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BB93-E15F-167A-A20C-DE3AD800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2FDC5-4560-7371-9226-0DF1F9D7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587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62A842-3FAF-61D1-FECA-B4357F67C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0C11CF-7764-312B-6483-4A8FD1A67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73CE6-C58A-9843-6887-07D878EE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F672F-CBF9-4E94-65FF-6B6E37B2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4E5D-A48D-F621-83CA-CA5F819D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61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EA255-B1FA-9E39-B462-E33766A6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F998C-5EC8-7325-E743-05E9769E2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0BC2A-66F5-64AA-C405-FA58105C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420DB-938B-DC78-CBCD-5A249378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1E8C0-08C1-EAF7-9C1F-DD56E0AB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2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5BBFF-2C6C-0E9A-3AD0-0A1A5D73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E954D5-5FB0-D757-8CF0-6171EE222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45FF4-AD13-618D-4F7D-76149C82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B07C9-B60C-954F-52A1-13C215D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4AE26-B110-F8D3-3755-F5004E77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7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E8A8A-D5B7-6832-4D0A-73A3D119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865D-BA8C-35C8-EFF7-5C6C2E1C2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A3ED39-9D23-7ACF-3B29-C1F2CF803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ABB3D-76B2-BA80-136A-1763DAE4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493ED-1BB9-9481-C0FD-C5F8A08F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4D0BB-4F23-0A19-0574-B4CB5F1B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67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AC957-7247-17DE-15A5-CB0F7FCE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76502-2C24-693D-B3D1-CB5F115D6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2B4BB6-00F6-7E34-1BF7-6AC137399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8C25FA-004A-BCED-29E1-3C17698CE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FBC946-D1F7-D3B9-C585-57F1FA396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361D34-D39A-07B3-D254-A49F3899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CBB4EE-C8DA-1882-D8F2-48825FDA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68FDBC-2228-9D83-1833-3A7508F9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8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3355E-5D99-564F-65BB-6446B39A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5E8097-F446-AE45-4403-D7039BCF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58317-CF12-09DE-6306-D78C2085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F914F3-1FA1-2098-8CF3-DED89A5B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5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9F1F47-7CE3-025C-5A79-E717D0F3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2B827C-F6E9-1120-E291-331E60F5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AE9193-B167-F576-F45C-448B97FF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5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F099-D3E1-725A-F022-1861807E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0EF96-CDAD-25B5-46FD-2DB2D47DE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65B6D-79D1-1CF9-D2D2-E72E4172E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BEABCA-91D8-C00E-854D-563A2EC5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FABFDA-21A6-747C-86A4-DA1A3ABB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62B75-8FA6-CC8A-0C10-3EFDFAE9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7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F03FE-6769-EA18-652A-F74DB43E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9C327-3670-4AD0-D1A2-6C9294192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0B8564-3084-ABDE-DC7C-DD611C4B0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2CB2A-5ABA-29B6-AA2D-C1DF081C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EAE11-8CD2-8237-03C1-FDACF8A9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3AACF-388D-E018-D662-DF144EDF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6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25123F-C9EA-AECF-552D-50C6BD2C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417B7-A81E-BF57-7A37-5DDA70249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5D0A2-DDBB-C212-A362-AD83657C0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D88F6-D1AD-47AE-AA2B-017BD8BAE53E}" type="datetimeFigureOut">
              <a:rPr lang="ko-KR" altLang="en-US" smtClean="0"/>
              <a:t>2024-06-15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CCEB4-EA71-3254-DFBB-02F517BE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3DADB-7A1F-060E-4086-F8243DB7A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6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rsha0507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5E29C-5EBE-986A-C909-313BB41EBFA4}"/>
              </a:ext>
            </a:extLst>
          </p:cNvPr>
          <p:cNvSpPr txBox="1"/>
          <p:nvPr/>
        </p:nvSpPr>
        <p:spPr>
          <a:xfrm>
            <a:off x="2051463" y="1259175"/>
            <a:ext cx="808907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Digital Literary Interpretation</a:t>
            </a:r>
            <a:b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</a:br>
            <a:endParaRPr lang="en-US" altLang="ko-KR" b="1" i="0" dirty="0"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 rtl="0" fontAlgn="base"/>
            <a:r>
              <a:rPr lang="en-US" altLang="ko-KR" sz="36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A Sentiment Analysis Approach</a:t>
            </a:r>
          </a:p>
          <a:p>
            <a:pPr algn="ctr" rtl="0" fontAlgn="base"/>
            <a:endParaRPr lang="en-US" altLang="ko-KR" sz="36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 rtl="0" fontAlgn="base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경북대학교 </a:t>
            </a:r>
            <a:r>
              <a:rPr lang="ko-KR" altLang="en-US" sz="2000" b="1" dirty="0" err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금속신소재공학과</a:t>
            </a:r>
            <a:r>
              <a:rPr lang="en-US" altLang="ko-KR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(21)</a:t>
            </a:r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권민수</a:t>
            </a:r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Contact</a:t>
            </a:r>
          </a:p>
          <a:p>
            <a:pPr algn="ctr"/>
            <a:r>
              <a:rPr lang="en-US" altLang="ko-KR" sz="16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Email :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  <a:hlinkClick r:id="rId2"/>
              </a:rPr>
              <a:t>marsha0507@naver.com</a:t>
            </a:r>
            <a:endParaRPr lang="en-US" altLang="ko-KR" sz="16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Instagram : @m1n_5.7</a:t>
            </a:r>
            <a:endParaRPr lang="en-US" altLang="ko-KR" sz="16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 rtl="0" fontAlgn="base"/>
            <a:endParaRPr lang="en-US" altLang="ko-KR" sz="20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96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E35801D5-38F8-F586-8A93-59DCE889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27" y="1213248"/>
            <a:ext cx="9253746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78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72999" y="149769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  <a:endParaRPr lang="ko-KR" altLang="en-US" sz="1200" dirty="0"/>
          </a:p>
        </p:txBody>
      </p:sp>
      <p:pic>
        <p:nvPicPr>
          <p:cNvPr id="7170" name="Picture 2" descr="Ggoogle Clone Coding - Review">
            <a:extLst>
              <a:ext uri="{FF2B5EF4-FFF2-40B4-BE49-F238E27FC236}">
                <a16:creationId xmlns:a16="http://schemas.microsoft.com/office/drawing/2014/main" id="{25B37916-E8F0-9D66-594E-CD6594430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65" y="2252662"/>
            <a:ext cx="298132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CD7CD-8B1C-67CC-EB85-379AEB6F89C9}"/>
              </a:ext>
            </a:extLst>
          </p:cNvPr>
          <p:cNvSpPr txBox="1"/>
          <p:nvPr/>
        </p:nvSpPr>
        <p:spPr>
          <a:xfrm>
            <a:off x="4796252" y="1874727"/>
            <a:ext cx="633218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1. 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분석이 정확해야 할 것 </a:t>
            </a:r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중요</a:t>
            </a:r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marL="228600" indent="-228600" algn="ctr">
              <a:buAutoNum type="arabicPeriod"/>
            </a:pP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2.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감정 분석에 따른 평균 계산과</a:t>
            </a: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시각화가 올바르게 되어야 할 것</a:t>
            </a: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결과를 통한</a:t>
            </a: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후속 분석에 대한 코드가 정확해야 할 것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64665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72999" y="149769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33E760-A2EB-B048-BC3E-103F6DFF9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5" t="23005" r="10365" b="2959"/>
          <a:stretch/>
        </p:blipFill>
        <p:spPr>
          <a:xfrm>
            <a:off x="403122" y="1655574"/>
            <a:ext cx="7216878" cy="4247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C0E6E-EE3E-319D-E6F9-C71391C93ACB}"/>
              </a:ext>
            </a:extLst>
          </p:cNvPr>
          <p:cNvSpPr txBox="1"/>
          <p:nvPr/>
        </p:nvSpPr>
        <p:spPr>
          <a:xfrm>
            <a:off x="7845593" y="2613392"/>
            <a:ext cx="40575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각 문장에 대해 감정 분석</a:t>
            </a:r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문장에 대한 점수 출력 </a:t>
            </a:r>
            <a:r>
              <a:rPr lang="en-US" altLang="ko-KR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(-1 ~ +1</a:t>
            </a:r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점</a:t>
            </a:r>
            <a:r>
              <a:rPr lang="en-US" altLang="ko-KR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시각화하기 위해 여러 문장의 평균 계산</a:t>
            </a:r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796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10705" y="14976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…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6EA79-A138-1BFD-1EAF-E8D487AC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71" y="1654426"/>
            <a:ext cx="2998233" cy="2848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36E49-7330-EB00-2157-074FE9272D81}"/>
              </a:ext>
            </a:extLst>
          </p:cNvPr>
          <p:cNvSpPr txBox="1"/>
          <p:nvPr/>
        </p:nvSpPr>
        <p:spPr>
          <a:xfrm>
            <a:off x="1114544" y="4726685"/>
            <a:ext cx="4150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1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Basic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한 모델 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= 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 계산</a:t>
            </a:r>
            <a:endParaRPr lang="en-US" altLang="ko-KR" sz="4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D9AC4A-8936-788C-AD2C-D5820F64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39" y="1626102"/>
            <a:ext cx="3431458" cy="287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DE8EC-DEF1-6E47-9405-7F72C47A99C1}"/>
              </a:ext>
            </a:extLst>
          </p:cNvPr>
          <p:cNvSpPr txBox="1"/>
          <p:nvPr/>
        </p:nvSpPr>
        <p:spPr>
          <a:xfrm>
            <a:off x="6105937" y="4726685"/>
            <a:ext cx="3922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분석을 조금 더 정밀화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/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기능 추가</a:t>
            </a:r>
            <a:endParaRPr lang="en-US" altLang="ko-KR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277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10705" y="14976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…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6E49-7330-EB00-2157-074FE9272D81}"/>
              </a:ext>
            </a:extLst>
          </p:cNvPr>
          <p:cNvSpPr txBox="1"/>
          <p:nvPr/>
        </p:nvSpPr>
        <p:spPr>
          <a:xfrm>
            <a:off x="1104926" y="4726685"/>
            <a:ext cx="4169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3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극성 값을 도출해내는 방식 변경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문맥화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가지 </a:t>
            </a:r>
            <a:r>
              <a:rPr lang="ko-KR" altLang="en-US" b="1" dirty="0" err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오류치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개선 </a:t>
            </a:r>
            <a:endParaRPr lang="en-US" altLang="ko-KR" sz="4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DE8EC-DEF1-6E47-9405-7F72C47A99C1}"/>
              </a:ext>
            </a:extLst>
          </p:cNvPr>
          <p:cNvSpPr txBox="1"/>
          <p:nvPr/>
        </p:nvSpPr>
        <p:spPr>
          <a:xfrm>
            <a:off x="6174067" y="4726685"/>
            <a:ext cx="3786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4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다중 감정의 개념 도입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정밀화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52E93-7D97-5027-88ED-77AB52AB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51" y="1482674"/>
            <a:ext cx="3125270" cy="32440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07DB3D-8145-89B3-ECD8-219AEF15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8" y="1482673"/>
            <a:ext cx="3239045" cy="32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4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10705" y="14976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…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A6B18F-D955-F1D9-932A-1BFC371D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98" y="1197851"/>
            <a:ext cx="5265876" cy="4816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7F169-5F43-D90D-9C68-B9654B92C762}"/>
              </a:ext>
            </a:extLst>
          </p:cNvPr>
          <p:cNvSpPr txBox="1"/>
          <p:nvPr/>
        </p:nvSpPr>
        <p:spPr>
          <a:xfrm>
            <a:off x="6225928" y="1452319"/>
            <a:ext cx="5460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5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문장 단위로 분석하던 방법을 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‘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문단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＇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단위로 변경 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문맥 강화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후속 분석 기능들의 오류에 대한 대폭 수정</a:t>
            </a:r>
            <a:endParaRPr lang="en-US" altLang="ko-KR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pic>
        <p:nvPicPr>
          <p:cNvPr id="10244" name="Picture 4" descr="챗지피티">
            <a:extLst>
              <a:ext uri="{FF2B5EF4-FFF2-40B4-BE49-F238E27FC236}">
                <a16:creationId xmlns:a16="http://schemas.microsoft.com/office/drawing/2014/main" id="{988A41D3-EE25-559D-241C-33FFEAB1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484" y="4397348"/>
            <a:ext cx="558749" cy="56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사람, 의류, 인간의 얼굴, 벽이(가) 표시된 사진&#10;&#10;자동 생성된 설명">
            <a:extLst>
              <a:ext uri="{FF2B5EF4-FFF2-40B4-BE49-F238E27FC236}">
                <a16:creationId xmlns:a16="http://schemas.microsoft.com/office/drawing/2014/main" id="{D3E3E908-E59B-AAEA-4BFF-AE42AFF1E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51" y="3695829"/>
            <a:ext cx="565882" cy="56588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1F3A33-4AA7-FD07-CE00-ABF26EC1C69E}"/>
              </a:ext>
            </a:extLst>
          </p:cNvPr>
          <p:cNvSpPr txBox="1"/>
          <p:nvPr/>
        </p:nvSpPr>
        <p:spPr>
          <a:xfrm>
            <a:off x="9311184" y="3175482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아이디어</a:t>
            </a:r>
            <a:endParaRPr lang="ko-KR" altLang="en-US" sz="1000" dirty="0"/>
          </a:p>
        </p:txBody>
      </p:sp>
      <p:pic>
        <p:nvPicPr>
          <p:cNvPr id="13" name="Picture 4" descr="챗지피티">
            <a:extLst>
              <a:ext uri="{FF2B5EF4-FFF2-40B4-BE49-F238E27FC236}">
                <a16:creationId xmlns:a16="http://schemas.microsoft.com/office/drawing/2014/main" id="{90C2A1F5-A17D-D797-E2B6-E0C37CB5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68" y="4397348"/>
            <a:ext cx="558749" cy="56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사람, 의류, 인간의 얼굴, 벽이(가) 표시된 사진&#10;&#10;자동 생성된 설명">
            <a:extLst>
              <a:ext uri="{FF2B5EF4-FFF2-40B4-BE49-F238E27FC236}">
                <a16:creationId xmlns:a16="http://schemas.microsoft.com/office/drawing/2014/main" id="{077619C4-D750-512F-50D0-E04197F5B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35" y="3695829"/>
            <a:ext cx="565882" cy="56588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3CC365-B2D9-A673-0B5D-4552987534A7}"/>
              </a:ext>
            </a:extLst>
          </p:cNvPr>
          <p:cNvSpPr txBox="1"/>
          <p:nvPr/>
        </p:nvSpPr>
        <p:spPr>
          <a:xfrm>
            <a:off x="7043767" y="3175482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코딩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2B6FAE-E914-0467-8C74-F1D375567BEB}"/>
              </a:ext>
            </a:extLst>
          </p:cNvPr>
          <p:cNvSpPr txBox="1"/>
          <p:nvPr/>
        </p:nvSpPr>
        <p:spPr>
          <a:xfrm>
            <a:off x="7819851" y="3736697"/>
            <a:ext cx="75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20%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4C79B-57E5-768D-CE84-4C70E182F674}"/>
              </a:ext>
            </a:extLst>
          </p:cNvPr>
          <p:cNvSpPr txBox="1"/>
          <p:nvPr/>
        </p:nvSpPr>
        <p:spPr>
          <a:xfrm>
            <a:off x="7826984" y="4449456"/>
            <a:ext cx="75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80%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D7882-C7A7-A9D0-06DB-12A94B13F9F1}"/>
              </a:ext>
            </a:extLst>
          </p:cNvPr>
          <p:cNvSpPr txBox="1"/>
          <p:nvPr/>
        </p:nvSpPr>
        <p:spPr>
          <a:xfrm>
            <a:off x="10106043" y="3753499"/>
            <a:ext cx="75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90%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E5DBE5-2F7E-55B6-DFF1-3EA26D379C53}"/>
              </a:ext>
            </a:extLst>
          </p:cNvPr>
          <p:cNvSpPr txBox="1"/>
          <p:nvPr/>
        </p:nvSpPr>
        <p:spPr>
          <a:xfrm>
            <a:off x="10126802" y="4466258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10%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7F2CFB-D752-3223-06BF-6BE659395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767" y="5552444"/>
            <a:ext cx="5682859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6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EFDC6D-A396-AF66-325E-81244004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07" y="1081622"/>
            <a:ext cx="8102385" cy="5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21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DFA11-C2AC-0804-CD3C-AE7635A2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1542621"/>
            <a:ext cx="900762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0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E4B63-587F-3777-9EA2-61AF8BC1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99" y="1702920"/>
            <a:ext cx="8779001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2E46DE-F873-32BF-86F8-D24A4D29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5" y="1016795"/>
            <a:ext cx="8420830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74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00D50C-0351-00B4-E946-2A51DA540671}"/>
              </a:ext>
            </a:extLst>
          </p:cNvPr>
          <p:cNvSpPr txBox="1"/>
          <p:nvPr/>
        </p:nvSpPr>
        <p:spPr>
          <a:xfrm>
            <a:off x="39328" y="159602"/>
            <a:ext cx="5541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왜 하필 감정 분석 모델인가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en-US" altLang="ko-KR" sz="24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C2B30-FA3D-F604-8761-99B5C7FF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1604061"/>
            <a:ext cx="6034765" cy="3649877"/>
          </a:xfrm>
          <a:prstGeom prst="rect">
            <a:avLst/>
          </a:prstGeom>
        </p:spPr>
      </p:pic>
      <p:pic>
        <p:nvPicPr>
          <p:cNvPr id="1026" name="Picture 2" descr="카톡짤, 짤방모음, 카톡짤방모음, 웃긴짤방모음 182 : 네이버 블로그 | 웃긴 밈, 웃긴 아기, 밈">
            <a:extLst>
              <a:ext uri="{FF2B5EF4-FFF2-40B4-BE49-F238E27FC236}">
                <a16:creationId xmlns:a16="http://schemas.microsoft.com/office/drawing/2014/main" id="{77528F33-A3CA-29D1-C26C-190A132A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407" y="1586813"/>
            <a:ext cx="27051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2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줄 서있는 사람들의 실루엣 로열티 무료 사진, 그림, 이미지 그리고 스톡포토그래피. Image 41029509">
            <a:extLst>
              <a:ext uri="{FF2B5EF4-FFF2-40B4-BE49-F238E27FC236}">
                <a16:creationId xmlns:a16="http://schemas.microsoft.com/office/drawing/2014/main" id="{96CCCAF0-235D-5447-186C-E52D5851D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01" y="4932316"/>
            <a:ext cx="2940228" cy="178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185787" y="110440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가중 합산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ko-KR" altLang="en-US" sz="1200" dirty="0"/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971CA89-D0C5-21FA-E46C-AE53EBCA6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55" y="697779"/>
            <a:ext cx="6190890" cy="3352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D9FAD-FB66-9081-8150-EDA17EACCC51}"/>
              </a:ext>
            </a:extLst>
          </p:cNvPr>
          <p:cNvSpPr txBox="1"/>
          <p:nvPr/>
        </p:nvSpPr>
        <p:spPr>
          <a:xfrm>
            <a:off x="5277506" y="4050666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긍정 편향 문제</a:t>
            </a:r>
            <a:endParaRPr lang="ko-KR" alt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8E289-A72C-104B-80BB-38A6EB8999C8}"/>
              </a:ext>
            </a:extLst>
          </p:cNvPr>
          <p:cNvSpPr txBox="1"/>
          <p:nvPr/>
        </p:nvSpPr>
        <p:spPr>
          <a:xfrm>
            <a:off x="1535484" y="465384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-0.2, -0.4,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+0.8</a:t>
            </a:r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, -0.15, -0.02,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+0.3</a:t>
            </a:r>
            <a:endParaRPr lang="ko-KR" altLang="en-US" dirty="0">
              <a:solidFill>
                <a:srgbClr val="FF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D42F2-1620-3C9C-C1A0-3D180ABE1F73}"/>
              </a:ext>
            </a:extLst>
          </p:cNvPr>
          <p:cNvSpPr txBox="1"/>
          <p:nvPr/>
        </p:nvSpPr>
        <p:spPr>
          <a:xfrm>
            <a:off x="5335652" y="4759385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분명 전반적으로 마이너스가 많으니 부정적인 분위기이지만</a:t>
            </a:r>
            <a:endParaRPr lang="en-US" altLang="ko-KR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막상 평균을 내 보면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+0.06</a:t>
            </a:r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으로 긍정적으로 편향된다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38228-313A-2FA4-760A-D6519656A1F7}"/>
              </a:ext>
            </a:extLst>
          </p:cNvPr>
          <p:cNvSpPr txBox="1"/>
          <p:nvPr/>
        </p:nvSpPr>
        <p:spPr>
          <a:xfrm>
            <a:off x="5335652" y="5562634"/>
            <a:ext cx="4498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가중합산을</a:t>
            </a:r>
            <a:r>
              <a:rPr lang="ko-KR" altLang="en-US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적용하면</a:t>
            </a:r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긍정 점수 </a:t>
            </a:r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= (0.8+0.3)*2 =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2.2</a:t>
            </a:r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점</a:t>
            </a:r>
            <a:endParaRPr lang="en-US" altLang="ko-KR" dirty="0">
              <a:solidFill>
                <a:srgbClr val="FF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r>
              <a:rPr lang="ko-KR" altLang="en-US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부정 점수 </a:t>
            </a:r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= -(0.2+0.4+0.15+0.02)*4 =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3.08</a:t>
            </a:r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점</a:t>
            </a:r>
            <a:endParaRPr lang="en-US" altLang="ko-KR" dirty="0">
              <a:solidFill>
                <a:srgbClr val="FF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58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영수증, 폰트, 스크린샷이(가) 표시된 사진&#10;&#10;자동 생성된 설명">
            <a:extLst>
              <a:ext uri="{FF2B5EF4-FFF2-40B4-BE49-F238E27FC236}">
                <a16:creationId xmlns:a16="http://schemas.microsoft.com/office/drawing/2014/main" id="{DA0B768D-8E43-03C7-A1DB-A9EE71E7D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74" y="4532561"/>
            <a:ext cx="3508748" cy="1215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모델에 대한 설명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F1EB5D-E2B4-C4E6-9539-59DA1AB0C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653"/>
          <a:stretch/>
        </p:blipFill>
        <p:spPr>
          <a:xfrm>
            <a:off x="4001427" y="1528165"/>
            <a:ext cx="4013712" cy="4709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0F00F7-1677-3FA8-FDB9-670F66A00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75"/>
          <a:stretch/>
        </p:blipFill>
        <p:spPr>
          <a:xfrm>
            <a:off x="4001428" y="2044066"/>
            <a:ext cx="5515603" cy="5906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E5C5C5-7D0C-C62C-4EDB-C0A7C56AB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171"/>
          <a:stretch/>
        </p:blipFill>
        <p:spPr>
          <a:xfrm>
            <a:off x="4001428" y="2683906"/>
            <a:ext cx="5515604" cy="863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532D1C-4803-890E-8329-95A4A095AF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4694"/>
          <a:stretch/>
        </p:blipFill>
        <p:spPr>
          <a:xfrm>
            <a:off x="4001427" y="3610195"/>
            <a:ext cx="6135631" cy="590653"/>
          </a:xfrm>
          <a:prstGeom prst="rect">
            <a:avLst/>
          </a:prstGeom>
        </p:spPr>
      </p:pic>
      <p:pic>
        <p:nvPicPr>
          <p:cNvPr id="19458" name="Picture 2" descr="Pride and Prejudice (Faber Young Adult Classics) by Jane Austen | Faber">
            <a:extLst>
              <a:ext uri="{FF2B5EF4-FFF2-40B4-BE49-F238E27FC236}">
                <a16:creationId xmlns:a16="http://schemas.microsoft.com/office/drawing/2014/main" id="{3CEF548E-600B-FD38-1FBB-C070AE72B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63" y="1543373"/>
            <a:ext cx="17240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52BEE64-A173-2615-5727-CEAE8DD2D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84" y="4506367"/>
            <a:ext cx="1562987" cy="1237267"/>
          </a:xfrm>
          <a:prstGeom prst="rect">
            <a:avLst/>
          </a:prstGeom>
        </p:spPr>
      </p:pic>
      <p:pic>
        <p:nvPicPr>
          <p:cNvPr id="11" name="그림 10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F8355E00-7929-5F34-CF26-F7BB686BEF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2" y="4506368"/>
            <a:ext cx="2183425" cy="1193140"/>
          </a:xfrm>
          <a:prstGeom prst="rect">
            <a:avLst/>
          </a:prstGeom>
        </p:spPr>
      </p:pic>
      <p:pic>
        <p:nvPicPr>
          <p:cNvPr id="13" name="그림 12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68F75938-4F40-0659-2AD6-83E7023DB2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85" y="4506367"/>
            <a:ext cx="2227048" cy="11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5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65EC116F-0A95-1148-7EAD-CDBC26C6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5" y="405216"/>
            <a:ext cx="5468089" cy="30836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52CD09-9410-E96B-8B48-E1ED6C395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48" y="3488859"/>
            <a:ext cx="5949643" cy="2593434"/>
          </a:xfrm>
          <a:prstGeom prst="rect">
            <a:avLst/>
          </a:prstGeom>
        </p:spPr>
      </p:pic>
      <p:pic>
        <p:nvPicPr>
          <p:cNvPr id="18" name="그림 17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E4FEE11A-403D-5BFD-5FE5-0B4BEC70A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" y="3349161"/>
            <a:ext cx="5695343" cy="3051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77989C-1304-064B-8D78-2A5E1B2A7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48" y="480204"/>
            <a:ext cx="5362227" cy="27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513A0DA-CDCE-3D48-E46E-6F10C302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8" y="385552"/>
            <a:ext cx="11308224" cy="63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04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1CF8A0-CDA5-D039-9635-1D58B5F4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4740928"/>
            <a:ext cx="9662997" cy="1486029"/>
          </a:xfrm>
          <a:prstGeom prst="rect">
            <a:avLst/>
          </a:prstGeom>
        </p:spPr>
      </p:pic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E461140-57EF-2013-AB38-045D658F9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86" y="838935"/>
            <a:ext cx="4295028" cy="33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41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F82FA9-0FDC-3860-3A48-34900F8F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2087764"/>
            <a:ext cx="8481795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2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E6512-22C4-CCC2-BDE5-29B49E565651}"/>
              </a:ext>
            </a:extLst>
          </p:cNvPr>
          <p:cNvSpPr txBox="1"/>
          <p:nvPr/>
        </p:nvSpPr>
        <p:spPr>
          <a:xfrm>
            <a:off x="205130" y="139937"/>
            <a:ext cx="619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모델의 한계와 후속 분석</a:t>
            </a:r>
            <a:endParaRPr lang="ko-KR" altLang="en-US" sz="1200" dirty="0"/>
          </a:p>
        </p:txBody>
      </p:sp>
      <p:pic>
        <p:nvPicPr>
          <p:cNvPr id="3" name="그림 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EF2AE2FF-DB8F-CA48-501C-07B57E2C2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32" y="1181964"/>
            <a:ext cx="4372500" cy="2465803"/>
          </a:xfrm>
          <a:prstGeom prst="rect">
            <a:avLst/>
          </a:prstGeom>
        </p:spPr>
      </p:pic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7C7448C-A503-571F-AFBC-E5F8C6AF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" y="1142636"/>
            <a:ext cx="4552946" cy="2465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9889B-BF6A-D7D5-E6CE-78FC93F48826}"/>
              </a:ext>
            </a:extLst>
          </p:cNvPr>
          <p:cNvSpPr txBox="1"/>
          <p:nvPr/>
        </p:nvSpPr>
        <p:spPr>
          <a:xfrm>
            <a:off x="2340893" y="3608439"/>
            <a:ext cx="1880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긍정 편향 문제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32F06-343E-1295-D141-91D66567E837}"/>
              </a:ext>
            </a:extLst>
          </p:cNvPr>
          <p:cNvSpPr txBox="1"/>
          <p:nvPr/>
        </p:nvSpPr>
        <p:spPr>
          <a:xfrm>
            <a:off x="6516538" y="3490400"/>
            <a:ext cx="454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문단에 따라 나누면서 발생하는 비율 문제</a:t>
            </a:r>
            <a:endParaRPr lang="ko-KR" altLang="en-US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5F62EA-7ABF-A56F-A7B7-BF13EA66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510" y="4098256"/>
            <a:ext cx="3154980" cy="25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6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97076C-1E23-A4D7-C149-35FDFCB3E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60" y="1668627"/>
            <a:ext cx="6224850" cy="3520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2C0AC9-12C1-4DB0-01E1-4A6F0E8D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854" y="1668627"/>
            <a:ext cx="2636748" cy="3520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CD37F-B80C-B33A-E6A5-B912B19BCC78}"/>
              </a:ext>
            </a:extLst>
          </p:cNvPr>
          <p:cNvSpPr txBox="1"/>
          <p:nvPr/>
        </p:nvSpPr>
        <p:spPr>
          <a:xfrm>
            <a:off x="193219" y="149769"/>
            <a:ext cx="4092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더 자세히 보고 싶다면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9034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1E46AE-EA18-F8F2-EA2B-3895BB83CF96}"/>
              </a:ext>
            </a:extLst>
          </p:cNvPr>
          <p:cNvSpPr txBox="1"/>
          <p:nvPr/>
        </p:nvSpPr>
        <p:spPr>
          <a:xfrm>
            <a:off x="4070445" y="2274838"/>
            <a:ext cx="40511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Question Time</a:t>
            </a:r>
          </a:p>
          <a:p>
            <a:pPr algn="ctr"/>
            <a:r>
              <a:rPr lang="en-US" altLang="ko-KR" sz="4800" b="1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&amp;</a:t>
            </a:r>
          </a:p>
          <a:p>
            <a:pPr algn="ctr"/>
            <a: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Thanks</a:t>
            </a:r>
            <a:endParaRPr lang="en-US" altLang="ko-KR" b="1" i="0" dirty="0"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5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1B9481-DFA5-0FCE-15EB-74FE41C3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87" y="2541193"/>
            <a:ext cx="7681626" cy="177561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6886FF-CD71-6790-E10D-9456E23CED5D}"/>
              </a:ext>
            </a:extLst>
          </p:cNvPr>
          <p:cNvCxnSpPr>
            <a:cxnSpLocks/>
          </p:cNvCxnSpPr>
          <p:nvPr/>
        </p:nvCxnSpPr>
        <p:spPr>
          <a:xfrm>
            <a:off x="4887186" y="2969342"/>
            <a:ext cx="3460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17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CC95CC-CEBB-2B59-443E-7135875F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05" y="1043733"/>
            <a:ext cx="6340389" cy="477053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628EDE7-382C-6295-65DF-AE3D0741E977}"/>
              </a:ext>
            </a:extLst>
          </p:cNvPr>
          <p:cNvCxnSpPr>
            <a:cxnSpLocks/>
          </p:cNvCxnSpPr>
          <p:nvPr/>
        </p:nvCxnSpPr>
        <p:spPr>
          <a:xfrm>
            <a:off x="3382850" y="2192594"/>
            <a:ext cx="51613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77BA090-AA5F-31F0-CA36-27FFC4B85D66}"/>
              </a:ext>
            </a:extLst>
          </p:cNvPr>
          <p:cNvCxnSpPr>
            <a:cxnSpLocks/>
          </p:cNvCxnSpPr>
          <p:nvPr/>
        </p:nvCxnSpPr>
        <p:spPr>
          <a:xfrm>
            <a:off x="3382850" y="3446209"/>
            <a:ext cx="338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665546-D9B8-7E88-2EB7-C96D20FFFDE7}"/>
              </a:ext>
            </a:extLst>
          </p:cNvPr>
          <p:cNvCxnSpPr>
            <a:cxnSpLocks/>
          </p:cNvCxnSpPr>
          <p:nvPr/>
        </p:nvCxnSpPr>
        <p:spPr>
          <a:xfrm>
            <a:off x="3382850" y="3805088"/>
            <a:ext cx="48369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43BC088-B890-38CF-3966-D1D99C095003}"/>
              </a:ext>
            </a:extLst>
          </p:cNvPr>
          <p:cNvCxnSpPr>
            <a:cxnSpLocks/>
          </p:cNvCxnSpPr>
          <p:nvPr/>
        </p:nvCxnSpPr>
        <p:spPr>
          <a:xfrm>
            <a:off x="3382850" y="4144301"/>
            <a:ext cx="46992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1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3B6665-15CA-316F-CFDF-A5DCD15B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46" y="1078026"/>
            <a:ext cx="6309907" cy="47019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E2AEA3-8CB5-51DC-9588-12775843F926}"/>
              </a:ext>
            </a:extLst>
          </p:cNvPr>
          <p:cNvCxnSpPr>
            <a:cxnSpLocks/>
          </p:cNvCxnSpPr>
          <p:nvPr/>
        </p:nvCxnSpPr>
        <p:spPr>
          <a:xfrm>
            <a:off x="3235366" y="2197514"/>
            <a:ext cx="46992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B4C4CF-16E5-B7FC-CD0A-84BC8128B8B5}"/>
              </a:ext>
            </a:extLst>
          </p:cNvPr>
          <p:cNvCxnSpPr>
            <a:cxnSpLocks/>
          </p:cNvCxnSpPr>
          <p:nvPr/>
        </p:nvCxnSpPr>
        <p:spPr>
          <a:xfrm>
            <a:off x="3235366" y="2536727"/>
            <a:ext cx="34210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05B6D6-4B17-EC9B-7033-930E1177002F}"/>
              </a:ext>
            </a:extLst>
          </p:cNvPr>
          <p:cNvCxnSpPr>
            <a:cxnSpLocks/>
          </p:cNvCxnSpPr>
          <p:nvPr/>
        </p:nvCxnSpPr>
        <p:spPr>
          <a:xfrm>
            <a:off x="3235366" y="3453585"/>
            <a:ext cx="32244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4068949-ED89-1939-F166-D9405860905E}"/>
              </a:ext>
            </a:extLst>
          </p:cNvPr>
          <p:cNvCxnSpPr>
            <a:cxnSpLocks/>
          </p:cNvCxnSpPr>
          <p:nvPr/>
        </p:nvCxnSpPr>
        <p:spPr>
          <a:xfrm>
            <a:off x="3235366" y="4146759"/>
            <a:ext cx="42076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03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DD1F0B-12A8-D269-B70E-6DB60E33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44" y="963716"/>
            <a:ext cx="7049111" cy="493056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732D5B6-FEBD-1195-2A93-57EDB4849DD7}"/>
              </a:ext>
            </a:extLst>
          </p:cNvPr>
          <p:cNvCxnSpPr>
            <a:cxnSpLocks/>
          </p:cNvCxnSpPr>
          <p:nvPr/>
        </p:nvCxnSpPr>
        <p:spPr>
          <a:xfrm>
            <a:off x="2989559" y="2494940"/>
            <a:ext cx="6292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C2802B-C2A1-ECB7-3BB0-A0230669A895}"/>
              </a:ext>
            </a:extLst>
          </p:cNvPr>
          <p:cNvCxnSpPr>
            <a:cxnSpLocks/>
          </p:cNvCxnSpPr>
          <p:nvPr/>
        </p:nvCxnSpPr>
        <p:spPr>
          <a:xfrm>
            <a:off x="2989559" y="3669895"/>
            <a:ext cx="5525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66A020-F3C4-EF18-4AF5-7DFCF064ABB7}"/>
              </a:ext>
            </a:extLst>
          </p:cNvPr>
          <p:cNvCxnSpPr>
            <a:cxnSpLocks/>
          </p:cNvCxnSpPr>
          <p:nvPr/>
        </p:nvCxnSpPr>
        <p:spPr>
          <a:xfrm>
            <a:off x="4351326" y="4274579"/>
            <a:ext cx="7712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06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2052" name="Picture 4" descr="어떤 이동평균을 사용할 것인가? : 네이버 블로그">
            <a:extLst>
              <a:ext uri="{FF2B5EF4-FFF2-40B4-BE49-F238E27FC236}">
                <a16:creationId xmlns:a16="http://schemas.microsoft.com/office/drawing/2014/main" id="{A1FAE1CD-2E34-1782-CE39-3684078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03" y="2027058"/>
            <a:ext cx="5328046" cy="280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52F36E-42ED-2E63-7314-E1B55EEA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23" y="2027058"/>
            <a:ext cx="4638584" cy="280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4,300개 이상의 줄 서 있는 사람들 스톡 사진, 그림 및 Royalty-Free 이미지 - iStock">
            <a:extLst>
              <a:ext uri="{FF2B5EF4-FFF2-40B4-BE49-F238E27FC236}">
                <a16:creationId xmlns:a16="http://schemas.microsoft.com/office/drawing/2014/main" id="{9B8361C6-9406-C8CF-E9E6-A11EF5268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81" y="1532634"/>
            <a:ext cx="10562438" cy="288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30940-5227-7BC3-6004-D13402AAB1E4}"/>
              </a:ext>
            </a:extLst>
          </p:cNvPr>
          <p:cNvSpPr txBox="1"/>
          <p:nvPr/>
        </p:nvSpPr>
        <p:spPr>
          <a:xfrm>
            <a:off x="904568" y="119953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5330F-5360-0B41-4192-C310E9153CBA}"/>
              </a:ext>
            </a:extLst>
          </p:cNvPr>
          <p:cNvSpPr txBox="1"/>
          <p:nvPr/>
        </p:nvSpPr>
        <p:spPr>
          <a:xfrm>
            <a:off x="2698955" y="119953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8A2FD-0AAC-506D-DA89-4069A440FD2E}"/>
              </a:ext>
            </a:extLst>
          </p:cNvPr>
          <p:cNvSpPr txBox="1"/>
          <p:nvPr/>
        </p:nvSpPr>
        <p:spPr>
          <a:xfrm>
            <a:off x="5851382" y="119953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E3732-96AA-C824-9055-CB1D5F0AD56E}"/>
              </a:ext>
            </a:extLst>
          </p:cNvPr>
          <p:cNvSpPr txBox="1"/>
          <p:nvPr/>
        </p:nvSpPr>
        <p:spPr>
          <a:xfrm>
            <a:off x="9248427" y="116494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DEDFE-9131-9B29-A75A-C8A15DF31EE9}"/>
              </a:ext>
            </a:extLst>
          </p:cNvPr>
          <p:cNvSpPr txBox="1"/>
          <p:nvPr/>
        </p:nvSpPr>
        <p:spPr>
          <a:xfrm>
            <a:off x="1301793" y="12756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-0.3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B9107-236D-4EBF-9576-C903F3127759}"/>
              </a:ext>
            </a:extLst>
          </p:cNvPr>
          <p:cNvSpPr txBox="1"/>
          <p:nvPr/>
        </p:nvSpPr>
        <p:spPr>
          <a:xfrm>
            <a:off x="3516164" y="12756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-0.3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E0C48-5DFF-572C-31A5-BA7EDF50AFD3}"/>
              </a:ext>
            </a:extLst>
          </p:cNvPr>
          <p:cNvSpPr txBox="1"/>
          <p:nvPr/>
        </p:nvSpPr>
        <p:spPr>
          <a:xfrm>
            <a:off x="7216159" y="1246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-0.3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A4965-9ADD-2A9D-E5E1-8C605A16BF51}"/>
              </a:ext>
            </a:extLst>
          </p:cNvPr>
          <p:cNvSpPr txBox="1"/>
          <p:nvPr/>
        </p:nvSpPr>
        <p:spPr>
          <a:xfrm>
            <a:off x="6347993" y="124618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0.8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2AEF3-24EA-ABD3-7131-748A04751D6E}"/>
              </a:ext>
            </a:extLst>
          </p:cNvPr>
          <p:cNvSpPr txBox="1"/>
          <p:nvPr/>
        </p:nvSpPr>
        <p:spPr>
          <a:xfrm>
            <a:off x="4649220" y="119953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0.8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DD654-C683-F27C-F455-48799F442ED7}"/>
              </a:ext>
            </a:extLst>
          </p:cNvPr>
          <p:cNvSpPr txBox="1"/>
          <p:nvPr/>
        </p:nvSpPr>
        <p:spPr>
          <a:xfrm>
            <a:off x="8646033" y="119953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0.8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1D34A-C7E4-E1CB-79F7-4F52CEEA5CF1}"/>
              </a:ext>
            </a:extLst>
          </p:cNvPr>
          <p:cNvSpPr txBox="1"/>
          <p:nvPr/>
        </p:nvSpPr>
        <p:spPr>
          <a:xfrm>
            <a:off x="2291788" y="118826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0.5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B873-505E-154A-8090-B52C3A1494B1}"/>
              </a:ext>
            </a:extLst>
          </p:cNvPr>
          <p:cNvSpPr txBox="1"/>
          <p:nvPr/>
        </p:nvSpPr>
        <p:spPr>
          <a:xfrm>
            <a:off x="4075914" y="1246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-0.4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7CE71B-BC4A-DA92-AD0F-E763CD068E95}"/>
              </a:ext>
            </a:extLst>
          </p:cNvPr>
          <p:cNvSpPr txBox="1"/>
          <p:nvPr/>
        </p:nvSpPr>
        <p:spPr>
          <a:xfrm>
            <a:off x="8076331" y="11882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-0.4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7C6B9-72C4-23C2-C1FD-F2B9A9903A44}"/>
              </a:ext>
            </a:extLst>
          </p:cNvPr>
          <p:cNvSpPr txBox="1"/>
          <p:nvPr/>
        </p:nvSpPr>
        <p:spPr>
          <a:xfrm>
            <a:off x="10301900" y="13150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-0.4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E81CD-E020-13AE-1BAE-2824E2D1648F}"/>
              </a:ext>
            </a:extLst>
          </p:cNvPr>
          <p:cNvSpPr txBox="1"/>
          <p:nvPr/>
        </p:nvSpPr>
        <p:spPr>
          <a:xfrm>
            <a:off x="6748699" y="11868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-0.9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80E431-D391-0936-10BD-F708320F7CE6}"/>
              </a:ext>
            </a:extLst>
          </p:cNvPr>
          <p:cNvSpPr txBox="1"/>
          <p:nvPr/>
        </p:nvSpPr>
        <p:spPr>
          <a:xfrm>
            <a:off x="4991210" y="1246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-0.9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DEEC2-D1E7-AEFC-FB5B-55B2F184D485}"/>
              </a:ext>
            </a:extLst>
          </p:cNvPr>
          <p:cNvSpPr txBox="1"/>
          <p:nvPr/>
        </p:nvSpPr>
        <p:spPr>
          <a:xfrm>
            <a:off x="1770269" y="1227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-0.9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AED604-6273-D612-1F1D-BE993DA7A63B}"/>
              </a:ext>
            </a:extLst>
          </p:cNvPr>
          <p:cNvSpPr txBox="1"/>
          <p:nvPr/>
        </p:nvSpPr>
        <p:spPr>
          <a:xfrm>
            <a:off x="3242969" y="116330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29C2D6-B917-56B6-6B22-E07398A141CD}"/>
              </a:ext>
            </a:extLst>
          </p:cNvPr>
          <p:cNvSpPr txBox="1"/>
          <p:nvPr/>
        </p:nvSpPr>
        <p:spPr>
          <a:xfrm>
            <a:off x="7866505" y="119760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7AE11-3295-1C52-B51F-06AD099A2C1B}"/>
              </a:ext>
            </a:extLst>
          </p:cNvPr>
          <p:cNvSpPr txBox="1"/>
          <p:nvPr/>
        </p:nvSpPr>
        <p:spPr>
          <a:xfrm>
            <a:off x="5568524" y="119760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5DF6E-D45B-AA3B-CC4C-EC938301147E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6604F-0E93-D5D8-FD49-544F249C6040}"/>
              </a:ext>
            </a:extLst>
          </p:cNvPr>
          <p:cNvSpPr txBox="1"/>
          <p:nvPr/>
        </p:nvSpPr>
        <p:spPr>
          <a:xfrm>
            <a:off x="1780555" y="3814703"/>
            <a:ext cx="8630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분석을 통해 산출된 각 문장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문단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별 점수를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서로 다른 평균 계산 방식으로 계산하면 어떨까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ko-KR" altLang="en-US" sz="1200" dirty="0"/>
          </a:p>
        </p:txBody>
      </p:sp>
      <p:pic>
        <p:nvPicPr>
          <p:cNvPr id="1026" name="Picture 2" descr="짤봇!">
            <a:extLst>
              <a:ext uri="{FF2B5EF4-FFF2-40B4-BE49-F238E27FC236}">
                <a16:creationId xmlns:a16="http://schemas.microsoft.com/office/drawing/2014/main" id="{F1126A8D-9B85-1EC8-26C6-9E231D3EB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380">
            <a:off x="10186593" y="485890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0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738C2B-C65B-6965-B5D9-DF606CF5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90" y="1268543"/>
            <a:ext cx="7605419" cy="43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6E807C-EDBC-A6CC-C392-C258D86A3A2D}"/>
              </a:ext>
            </a:extLst>
          </p:cNvPr>
          <p:cNvCxnSpPr>
            <a:cxnSpLocks/>
          </p:cNvCxnSpPr>
          <p:nvPr/>
        </p:nvCxnSpPr>
        <p:spPr>
          <a:xfrm>
            <a:off x="3352800" y="3195484"/>
            <a:ext cx="37657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49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402</Words>
  <Application>Microsoft Office PowerPoint</Application>
  <PresentationFormat>와이드스크린</PresentationFormat>
  <Paragraphs>94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배스킨라빈스 R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민수 권</dc:creator>
  <cp:lastModifiedBy>민수 권</cp:lastModifiedBy>
  <cp:revision>4</cp:revision>
  <dcterms:created xsi:type="dcterms:W3CDTF">2024-06-14T10:54:50Z</dcterms:created>
  <dcterms:modified xsi:type="dcterms:W3CDTF">2024-06-14T16:24:54Z</dcterms:modified>
</cp:coreProperties>
</file>